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67" r:id="rId5"/>
    <p:sldId id="268" r:id="rId6"/>
    <p:sldId id="269" r:id="rId7"/>
    <p:sldId id="260" r:id="rId8"/>
    <p:sldId id="271" r:id="rId9"/>
    <p:sldId id="270" r:id="rId10"/>
    <p:sldId id="257" r:id="rId11"/>
    <p:sldId id="272" r:id="rId12"/>
    <p:sldId id="273" r:id="rId13"/>
    <p:sldId id="264" r:id="rId14"/>
    <p:sldId id="274" r:id="rId15"/>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906" y="8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539552" y="2924944"/>
            <a:ext cx="6480720" cy="1470025"/>
          </a:xfrm>
        </p:spPr>
        <p:txBody>
          <a:bodyPr>
            <a:normAutofit/>
          </a:bodyPr>
          <a:lstStyle>
            <a:lvl1pPr algn="l">
              <a:defRPr sz="2800">
                <a:latin typeface="Arial" pitchFamily="34" charset="0"/>
                <a:cs typeface="Arial" pitchFamily="34" charset="0"/>
              </a:defRPr>
            </a:lvl1pPr>
          </a:lstStyle>
          <a:p>
            <a:r>
              <a:rPr lang="de-DE" dirty="0" smtClean="0"/>
              <a:t>Titel </a:t>
            </a:r>
            <a:r>
              <a:rPr lang="de-DE" dirty="0" err="1" smtClean="0"/>
              <a:t>of</a:t>
            </a:r>
            <a:r>
              <a:rPr lang="de-DE" dirty="0" smtClean="0"/>
              <a:t> </a:t>
            </a:r>
            <a:r>
              <a:rPr lang="de-DE" dirty="0" err="1" smtClean="0"/>
              <a:t>the</a:t>
            </a:r>
            <a:r>
              <a:rPr lang="de-DE" dirty="0" smtClean="0"/>
              <a:t> </a:t>
            </a:r>
            <a:r>
              <a:rPr lang="de-DE" dirty="0" err="1" smtClean="0"/>
              <a:t>presentation</a:t>
            </a:r>
            <a:endParaRPr lang="de-AT" dirty="0"/>
          </a:p>
        </p:txBody>
      </p:sp>
      <p:sp>
        <p:nvSpPr>
          <p:cNvPr id="4" name="Datumsplatzhalter 3"/>
          <p:cNvSpPr>
            <a:spLocks noGrp="1"/>
          </p:cNvSpPr>
          <p:nvPr>
            <p:ph type="dt" sz="half" idx="10"/>
          </p:nvPr>
        </p:nvSpPr>
        <p:spPr/>
        <p:txBody>
          <a:bodyPr/>
          <a:lstStyle/>
          <a:p>
            <a:fld id="{40D6DEE5-19D6-4342-AA89-D77CD8F69518}" type="datetimeFigureOut">
              <a:rPr lang="de-AT" smtClean="0"/>
              <a:t>08.06.2015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CBCC88F4-B189-4639-8BE2-F24C0EF7CD00}" type="slidenum">
              <a:rPr lang="de-AT" smtClean="0"/>
              <a:t>‹Nr.›</a:t>
            </a:fld>
            <a:endParaRPr lang="de-AT"/>
          </a:p>
        </p:txBody>
      </p:sp>
      <p:sp>
        <p:nvSpPr>
          <p:cNvPr id="7" name="Titel 1"/>
          <p:cNvSpPr txBox="1">
            <a:spLocks/>
          </p:cNvSpPr>
          <p:nvPr userDrawn="1"/>
        </p:nvSpPr>
        <p:spPr>
          <a:xfrm>
            <a:off x="7020272" y="2924944"/>
            <a:ext cx="1575792" cy="147002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2800" kern="1200">
                <a:solidFill>
                  <a:schemeClr val="tx1"/>
                </a:solidFill>
                <a:latin typeface="Arial" pitchFamily="34" charset="0"/>
                <a:ea typeface="+mj-ea"/>
                <a:cs typeface="Arial" pitchFamily="34" charset="0"/>
              </a:defRPr>
            </a:lvl1pPr>
          </a:lstStyle>
          <a:p>
            <a:endParaRPr lang="de-AT" sz="1200" dirty="0"/>
          </a:p>
        </p:txBody>
      </p:sp>
    </p:spTree>
    <p:extLst>
      <p:ext uri="{BB962C8B-B14F-4D97-AF65-F5344CB8AC3E}">
        <p14:creationId xmlns:p14="http://schemas.microsoft.com/office/powerpoint/2010/main" val="3135551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0D6DEE5-19D6-4342-AA89-D77CD8F69518}" type="datetimeFigureOut">
              <a:rPr lang="de-AT" smtClean="0"/>
              <a:t>08.06.2015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2536193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0D6DEE5-19D6-4342-AA89-D77CD8F69518}" type="datetimeFigureOut">
              <a:rPr lang="de-AT" smtClean="0"/>
              <a:t>08.06.2015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2635598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Datumsplatzhalter 3"/>
          <p:cNvSpPr>
            <a:spLocks noGrp="1"/>
          </p:cNvSpPr>
          <p:nvPr>
            <p:ph type="dt" sz="half" idx="10"/>
          </p:nvPr>
        </p:nvSpPr>
        <p:spPr/>
        <p:txBody>
          <a:bodyPr/>
          <a:lstStyle/>
          <a:p>
            <a:fld id="{40D6DEE5-19D6-4342-AA89-D77CD8F69518}" type="datetimeFigureOut">
              <a:rPr lang="de-AT" smtClean="0"/>
              <a:t>08.06.2015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331288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07504" y="453"/>
            <a:ext cx="8229600" cy="980275"/>
          </a:xfrm>
        </p:spPr>
        <p:txBody>
          <a:bodyPr>
            <a:normAutofit/>
          </a:bodyPr>
          <a:lstStyle>
            <a:lvl1pPr algn="l">
              <a:defRPr sz="2400">
                <a:solidFill>
                  <a:schemeClr val="bg1">
                    <a:lumMod val="95000"/>
                  </a:schemeClr>
                </a:solidFill>
                <a:latin typeface="Arial" pitchFamily="34" charset="0"/>
                <a:cs typeface="Arial" pitchFamily="34" charset="0"/>
              </a:defRPr>
            </a:lvl1pPr>
          </a:lstStyle>
          <a:p>
            <a:r>
              <a:rPr lang="de-DE" dirty="0" smtClean="0"/>
              <a:t>Titelmasterformat durch Klicken bearbeiten</a:t>
            </a:r>
            <a:endParaRPr lang="de-AT" dirty="0"/>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10"/>
          </p:nvPr>
        </p:nvSpPr>
        <p:spPr/>
        <p:txBody>
          <a:bodyPr/>
          <a:lstStyle/>
          <a:p>
            <a:fld id="{40D6DEE5-19D6-4342-AA89-D77CD8F69518}" type="datetimeFigureOut">
              <a:rPr lang="de-AT" smtClean="0"/>
              <a:t>08.06.2015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121776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07504" y="453"/>
            <a:ext cx="8229600" cy="980275"/>
          </a:xfrm>
        </p:spPr>
        <p:txBody>
          <a:bodyPr>
            <a:normAutofit/>
          </a:bodyPr>
          <a:lstStyle>
            <a:lvl1pPr algn="l">
              <a:defRPr sz="2400">
                <a:solidFill>
                  <a:schemeClr val="bg1">
                    <a:lumMod val="95000"/>
                  </a:schemeClr>
                </a:solidFill>
                <a:latin typeface="Arial" pitchFamily="34" charset="0"/>
                <a:cs typeface="Arial" pitchFamily="34" charset="0"/>
              </a:defRPr>
            </a:lvl1pPr>
          </a:lstStyle>
          <a:p>
            <a:r>
              <a:rPr lang="de-DE" dirty="0" smtClean="0"/>
              <a:t>Titelmasterformat durch Klicken bearbeiten</a:t>
            </a:r>
            <a:endParaRPr lang="de-AT" dirty="0"/>
          </a:p>
        </p:txBody>
      </p:sp>
      <p:sp>
        <p:nvSpPr>
          <p:cNvPr id="3" name="Inhaltsplatzhalter 2"/>
          <p:cNvSpPr>
            <a:spLocks noGrp="1"/>
          </p:cNvSpPr>
          <p:nvPr>
            <p:ph idx="1"/>
          </p:nvPr>
        </p:nvSpPr>
        <p:spPr/>
        <p:txBody>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10"/>
          </p:nvPr>
        </p:nvSpPr>
        <p:spPr/>
        <p:txBody>
          <a:bodyPr/>
          <a:lstStyle/>
          <a:p>
            <a:fld id="{40D6DEE5-19D6-4342-AA89-D77CD8F69518}" type="datetimeFigureOut">
              <a:rPr lang="de-AT" smtClean="0"/>
              <a:t>08.06.2015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315388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40D6DEE5-19D6-4342-AA89-D77CD8F69518}" type="datetimeFigureOut">
              <a:rPr lang="de-AT" smtClean="0"/>
              <a:t>08.06.2015</a:t>
            </a:fld>
            <a:endParaRPr lang="de-AT"/>
          </a:p>
        </p:txBody>
      </p:sp>
      <p:sp>
        <p:nvSpPr>
          <p:cNvPr id="5" name="Fußzeilenplatzhalter 4"/>
          <p:cNvSpPr>
            <a:spLocks noGrp="1"/>
          </p:cNvSpPr>
          <p:nvPr>
            <p:ph type="ftr" sz="quarter" idx="11"/>
          </p:nvPr>
        </p:nvSpPr>
        <p:spPr/>
        <p:txBody>
          <a:bodyPr/>
          <a:lstStyle/>
          <a:p>
            <a:endParaRPr lang="de-AT"/>
          </a:p>
        </p:txBody>
      </p:sp>
      <p:sp>
        <p:nvSpPr>
          <p:cNvPr id="6" name="Foliennummernplatzhalter 5"/>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1062659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Datumsplatzhalter 4"/>
          <p:cNvSpPr>
            <a:spLocks noGrp="1"/>
          </p:cNvSpPr>
          <p:nvPr>
            <p:ph type="dt" sz="half" idx="10"/>
          </p:nvPr>
        </p:nvSpPr>
        <p:spPr/>
        <p:txBody>
          <a:bodyPr/>
          <a:lstStyle/>
          <a:p>
            <a:fld id="{40D6DEE5-19D6-4342-AA89-D77CD8F69518}" type="datetimeFigureOut">
              <a:rPr lang="de-AT" smtClean="0"/>
              <a:t>08.06.2015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2566829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Datumsplatzhalter 6"/>
          <p:cNvSpPr>
            <a:spLocks noGrp="1"/>
          </p:cNvSpPr>
          <p:nvPr>
            <p:ph type="dt" sz="half" idx="10"/>
          </p:nvPr>
        </p:nvSpPr>
        <p:spPr/>
        <p:txBody>
          <a:bodyPr/>
          <a:lstStyle/>
          <a:p>
            <a:fld id="{40D6DEE5-19D6-4342-AA89-D77CD8F69518}" type="datetimeFigureOut">
              <a:rPr lang="de-AT" smtClean="0"/>
              <a:t>08.06.2015</a:t>
            </a:fld>
            <a:endParaRPr lang="de-AT"/>
          </a:p>
        </p:txBody>
      </p:sp>
      <p:sp>
        <p:nvSpPr>
          <p:cNvPr id="8" name="Fußzeilenplatzhalter 7"/>
          <p:cNvSpPr>
            <a:spLocks noGrp="1"/>
          </p:cNvSpPr>
          <p:nvPr>
            <p:ph type="ftr" sz="quarter" idx="11"/>
          </p:nvPr>
        </p:nvSpPr>
        <p:spPr/>
        <p:txBody>
          <a:bodyPr/>
          <a:lstStyle/>
          <a:p>
            <a:endParaRPr lang="de-AT"/>
          </a:p>
        </p:txBody>
      </p:sp>
      <p:sp>
        <p:nvSpPr>
          <p:cNvPr id="9" name="Foliennummernplatzhalter 8"/>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3059224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Datumsplatzhalter 2"/>
          <p:cNvSpPr>
            <a:spLocks noGrp="1"/>
          </p:cNvSpPr>
          <p:nvPr>
            <p:ph type="dt" sz="half" idx="10"/>
          </p:nvPr>
        </p:nvSpPr>
        <p:spPr/>
        <p:txBody>
          <a:bodyPr/>
          <a:lstStyle/>
          <a:p>
            <a:fld id="{40D6DEE5-19D6-4342-AA89-D77CD8F69518}" type="datetimeFigureOut">
              <a:rPr lang="de-AT" smtClean="0"/>
              <a:t>08.06.2015</a:t>
            </a:fld>
            <a:endParaRPr lang="de-AT"/>
          </a:p>
        </p:txBody>
      </p:sp>
      <p:sp>
        <p:nvSpPr>
          <p:cNvPr id="4" name="Fußzeilenplatzhalter 3"/>
          <p:cNvSpPr>
            <a:spLocks noGrp="1"/>
          </p:cNvSpPr>
          <p:nvPr>
            <p:ph type="ftr" sz="quarter" idx="11"/>
          </p:nvPr>
        </p:nvSpPr>
        <p:spPr/>
        <p:txBody>
          <a:bodyPr/>
          <a:lstStyle/>
          <a:p>
            <a:endParaRPr lang="de-AT"/>
          </a:p>
        </p:txBody>
      </p:sp>
      <p:sp>
        <p:nvSpPr>
          <p:cNvPr id="5" name="Foliennummernplatzhalter 4"/>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2041974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40D6DEE5-19D6-4342-AA89-D77CD8F69518}" type="datetimeFigureOut">
              <a:rPr lang="de-AT" smtClean="0"/>
              <a:t>08.06.2015</a:t>
            </a:fld>
            <a:endParaRPr lang="de-AT"/>
          </a:p>
        </p:txBody>
      </p:sp>
      <p:sp>
        <p:nvSpPr>
          <p:cNvPr id="3" name="Fußzeilenplatzhalter 2"/>
          <p:cNvSpPr>
            <a:spLocks noGrp="1"/>
          </p:cNvSpPr>
          <p:nvPr>
            <p:ph type="ftr" sz="quarter" idx="11"/>
          </p:nvPr>
        </p:nvSpPr>
        <p:spPr/>
        <p:txBody>
          <a:bodyPr/>
          <a:lstStyle/>
          <a:p>
            <a:endParaRPr lang="de-AT"/>
          </a:p>
        </p:txBody>
      </p:sp>
      <p:sp>
        <p:nvSpPr>
          <p:cNvPr id="4" name="Foliennummernplatzhalter 3"/>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2106678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40D6DEE5-19D6-4342-AA89-D77CD8F69518}" type="datetimeFigureOut">
              <a:rPr lang="de-AT" smtClean="0"/>
              <a:t>08.06.2015</a:t>
            </a:fld>
            <a:endParaRPr lang="de-AT"/>
          </a:p>
        </p:txBody>
      </p:sp>
      <p:sp>
        <p:nvSpPr>
          <p:cNvPr id="6" name="Fußzeilenplatzhalter 5"/>
          <p:cNvSpPr>
            <a:spLocks noGrp="1"/>
          </p:cNvSpPr>
          <p:nvPr>
            <p:ph type="ftr" sz="quarter" idx="11"/>
          </p:nvPr>
        </p:nvSpPr>
        <p:spPr/>
        <p:txBody>
          <a:bodyPr/>
          <a:lstStyle/>
          <a:p>
            <a:endParaRPr lang="de-AT"/>
          </a:p>
        </p:txBody>
      </p:sp>
      <p:sp>
        <p:nvSpPr>
          <p:cNvPr id="7" name="Foliennummernplatzhalter 6"/>
          <p:cNvSpPr>
            <a:spLocks noGrp="1"/>
          </p:cNvSpPr>
          <p:nvPr>
            <p:ph type="sldNum" sz="quarter" idx="12"/>
          </p:nvPr>
        </p:nvSpPr>
        <p:spPr/>
        <p:txBody>
          <a:bodyPr/>
          <a:lstStyle/>
          <a:p>
            <a:fld id="{CBCC88F4-B189-4639-8BE2-F24C0EF7CD00}" type="slidenum">
              <a:rPr lang="de-AT" smtClean="0"/>
              <a:t>‹Nr.›</a:t>
            </a:fld>
            <a:endParaRPr lang="de-AT"/>
          </a:p>
        </p:txBody>
      </p:sp>
    </p:spTree>
    <p:extLst>
      <p:ext uri="{BB962C8B-B14F-4D97-AF65-F5344CB8AC3E}">
        <p14:creationId xmlns:p14="http://schemas.microsoft.com/office/powerpoint/2010/main" val="1917463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AT"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6DEE5-19D6-4342-AA89-D77CD8F69518}" type="datetimeFigureOut">
              <a:rPr lang="de-AT" smtClean="0"/>
              <a:t>08.06.2015</a:t>
            </a:fld>
            <a:endParaRPr lang="de-AT"/>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CC88F4-B189-4639-8BE2-F24C0EF7CD00}" type="slidenum">
              <a:rPr lang="de-AT" smtClean="0"/>
              <a:t>‹Nr.›</a:t>
            </a:fld>
            <a:endParaRPr lang="de-AT"/>
          </a:p>
        </p:txBody>
      </p:sp>
    </p:spTree>
    <p:extLst>
      <p:ext uri="{BB962C8B-B14F-4D97-AF65-F5344CB8AC3E}">
        <p14:creationId xmlns:p14="http://schemas.microsoft.com/office/powerpoint/2010/main" val="746403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AT" sz="3200" dirty="0" err="1" smtClean="0">
                <a:latin typeface="+mj-lt"/>
              </a:rPr>
              <a:t>Ice-breaking</a:t>
            </a:r>
            <a:r>
              <a:rPr lang="de-AT" sz="3200" dirty="0" smtClean="0">
                <a:latin typeface="+mj-lt"/>
              </a:rPr>
              <a:t> </a:t>
            </a:r>
            <a:r>
              <a:rPr lang="de-AT" sz="3200" dirty="0" err="1" smtClean="0">
                <a:latin typeface="+mj-lt"/>
              </a:rPr>
              <a:t>techniques</a:t>
            </a:r>
            <a:r>
              <a:rPr lang="de-AT" sz="3200" dirty="0" smtClean="0">
                <a:latin typeface="+mj-lt"/>
              </a:rPr>
              <a:t>: </a:t>
            </a:r>
            <a:br>
              <a:rPr lang="de-AT" sz="3200" dirty="0" smtClean="0">
                <a:latin typeface="+mj-lt"/>
              </a:rPr>
            </a:br>
            <a:r>
              <a:rPr lang="de-AT" sz="3200" dirty="0" smtClean="0">
                <a:latin typeface="+mj-lt"/>
              </a:rPr>
              <a:t>a </a:t>
            </a:r>
            <a:r>
              <a:rPr lang="de-AT" sz="3200" dirty="0" err="1" smtClean="0">
                <a:latin typeface="+mj-lt"/>
              </a:rPr>
              <a:t>few</a:t>
            </a:r>
            <a:r>
              <a:rPr lang="de-AT" sz="3200" dirty="0" smtClean="0">
                <a:latin typeface="+mj-lt"/>
              </a:rPr>
              <a:t> </a:t>
            </a:r>
            <a:r>
              <a:rPr lang="de-AT" sz="3200" dirty="0" err="1" smtClean="0">
                <a:latin typeface="+mj-lt"/>
              </a:rPr>
              <a:t>practical</a:t>
            </a:r>
            <a:r>
              <a:rPr lang="de-AT" sz="3200" dirty="0" smtClean="0">
                <a:latin typeface="+mj-lt"/>
              </a:rPr>
              <a:t> </a:t>
            </a:r>
            <a:r>
              <a:rPr lang="de-AT" sz="3200" dirty="0" err="1" smtClean="0">
                <a:latin typeface="+mj-lt"/>
              </a:rPr>
              <a:t>examples</a:t>
            </a:r>
            <a:r>
              <a:rPr lang="de-AT" sz="3200" dirty="0" smtClean="0">
                <a:latin typeface="+mj-lt"/>
              </a:rPr>
              <a:t> </a:t>
            </a:r>
            <a:endParaRPr lang="de-AT" sz="3200" dirty="0">
              <a:latin typeface="+mj-lt"/>
            </a:endParaRPr>
          </a:p>
        </p:txBody>
      </p:sp>
    </p:spTree>
    <p:extLst>
      <p:ext uri="{BB962C8B-B14F-4D97-AF65-F5344CB8AC3E}">
        <p14:creationId xmlns:p14="http://schemas.microsoft.com/office/powerpoint/2010/main" val="427044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Administer</a:t>
            </a:r>
            <a:endParaRPr lang="de-AT" dirty="0"/>
          </a:p>
        </p:txBody>
      </p:sp>
      <p:pic>
        <p:nvPicPr>
          <p:cNvPr id="10" name="Inhaltsplatzhalter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165506" y="2203583"/>
            <a:ext cx="1438942" cy="3268106"/>
          </a:xfrm>
        </p:spPr>
      </p:pic>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412776"/>
            <a:ext cx="6492875"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Inhaltsplatzhalter 2"/>
          <p:cNvSpPr txBox="1">
            <a:spLocks/>
          </p:cNvSpPr>
          <p:nvPr/>
        </p:nvSpPr>
        <p:spPr>
          <a:xfrm>
            <a:off x="382080" y="1700808"/>
            <a:ext cx="6494176"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de-AT" sz="2800" b="1" dirty="0" err="1" smtClean="0">
                <a:latin typeface="Arial" pitchFamily="34" charset="0"/>
                <a:cs typeface="Arial" pitchFamily="34" charset="0"/>
              </a:rPr>
              <a:t>Exercise</a:t>
            </a:r>
            <a:r>
              <a:rPr lang="de-AT" sz="2800" b="1" dirty="0" smtClean="0">
                <a:latin typeface="Arial" pitchFamily="34" charset="0"/>
                <a:cs typeface="Arial" pitchFamily="34" charset="0"/>
              </a:rPr>
              <a:t> 3</a:t>
            </a:r>
          </a:p>
          <a:p>
            <a:pPr marL="0" indent="0">
              <a:buNone/>
            </a:pPr>
            <a:r>
              <a:rPr lang="de-AT" sz="2800" b="1" dirty="0" smtClean="0">
                <a:latin typeface="Arial" pitchFamily="34" charset="0"/>
                <a:cs typeface="Arial" pitchFamily="34" charset="0"/>
              </a:rPr>
              <a:t>European Bingo</a:t>
            </a:r>
          </a:p>
          <a:p>
            <a:pPr marL="0" indent="0">
              <a:buNone/>
            </a:pPr>
            <a:endParaRPr lang="de-AT" sz="2800" dirty="0" smtClean="0">
              <a:latin typeface="Arial" pitchFamily="34" charset="0"/>
              <a:cs typeface="Arial" pitchFamily="34" charset="0"/>
            </a:endParaRPr>
          </a:p>
          <a:p>
            <a:pPr marL="0" indent="0">
              <a:buNone/>
            </a:pPr>
            <a:r>
              <a:rPr lang="de-AT" sz="2800" dirty="0" err="1" smtClean="0">
                <a:latin typeface="Arial" pitchFamily="34" charset="0"/>
                <a:cs typeface="Arial" pitchFamily="34" charset="0"/>
              </a:rPr>
              <a:t>Prepare</a:t>
            </a:r>
            <a:r>
              <a:rPr lang="de-AT" sz="2800" dirty="0" smtClean="0">
                <a:latin typeface="Arial" pitchFamily="34" charset="0"/>
                <a:cs typeface="Arial" pitchFamily="34" charset="0"/>
              </a:rPr>
              <a:t> a Bingo </a:t>
            </a:r>
            <a:r>
              <a:rPr lang="de-AT" sz="2800" dirty="0" err="1" smtClean="0">
                <a:latin typeface="Arial" pitchFamily="34" charset="0"/>
                <a:cs typeface="Arial" pitchFamily="34" charset="0"/>
              </a:rPr>
              <a:t>table</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with</a:t>
            </a:r>
            <a:r>
              <a:rPr lang="de-AT" sz="2800" dirty="0" smtClean="0">
                <a:latin typeface="Arial" pitchFamily="34" charset="0"/>
                <a:cs typeface="Arial" pitchFamily="34" charset="0"/>
              </a:rPr>
              <a:t> a </a:t>
            </a:r>
            <a:r>
              <a:rPr lang="de-AT" sz="2800" dirty="0" err="1" smtClean="0">
                <a:latin typeface="Arial" pitchFamily="34" charset="0"/>
                <a:cs typeface="Arial" pitchFamily="34" charset="0"/>
              </a:rPr>
              <a:t>set</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of</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statement</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that</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refer</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to</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hobbies</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free</a:t>
            </a:r>
            <a:r>
              <a:rPr lang="de-AT" sz="2800" dirty="0" smtClean="0">
                <a:latin typeface="Arial" pitchFamily="34" charset="0"/>
                <a:cs typeface="Arial" pitchFamily="34" charset="0"/>
              </a:rPr>
              <a:t> time, </a:t>
            </a:r>
            <a:r>
              <a:rPr lang="de-AT" sz="2800" dirty="0" err="1" smtClean="0">
                <a:latin typeface="Arial" pitchFamily="34" charset="0"/>
                <a:cs typeface="Arial" pitchFamily="34" charset="0"/>
              </a:rPr>
              <a:t>life</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or</a:t>
            </a:r>
            <a:r>
              <a:rPr lang="de-AT" sz="2800" dirty="0" smtClean="0">
                <a:latin typeface="Arial" pitchFamily="34" charset="0"/>
                <a:cs typeface="Arial" pitchFamily="34" charset="0"/>
              </a:rPr>
              <a:t> professional </a:t>
            </a:r>
            <a:r>
              <a:rPr lang="de-AT" sz="2800" dirty="0" err="1" smtClean="0">
                <a:latin typeface="Arial" pitchFamily="34" charset="0"/>
                <a:cs typeface="Arial" pitchFamily="34" charset="0"/>
              </a:rPr>
              <a:t>experiences</a:t>
            </a:r>
            <a:r>
              <a:rPr lang="de-AT" sz="2800" dirty="0" smtClean="0">
                <a:latin typeface="Arial" pitchFamily="34" charset="0"/>
                <a:cs typeface="Arial" pitchFamily="34" charset="0"/>
              </a:rPr>
              <a:t>, etc.  </a:t>
            </a:r>
          </a:p>
          <a:p>
            <a:pPr marL="0" indent="0">
              <a:buNone/>
            </a:pPr>
            <a:r>
              <a:rPr lang="de-AT" sz="2800" dirty="0" err="1" smtClean="0">
                <a:latin typeface="Arial" pitchFamily="34" charset="0"/>
                <a:cs typeface="Arial" pitchFamily="34" charset="0"/>
              </a:rPr>
              <a:t>Distribute</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one</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to</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each</a:t>
            </a:r>
            <a:r>
              <a:rPr lang="de-AT" sz="2800" dirty="0" smtClean="0">
                <a:latin typeface="Arial" pitchFamily="34" charset="0"/>
                <a:cs typeface="Arial" pitchFamily="34" charset="0"/>
              </a:rPr>
              <a:t> </a:t>
            </a:r>
            <a:r>
              <a:rPr lang="de-AT" sz="2800" dirty="0" err="1" smtClean="0">
                <a:latin typeface="Arial" pitchFamily="34" charset="0"/>
                <a:cs typeface="Arial" pitchFamily="34" charset="0"/>
              </a:rPr>
              <a:t>participant</a:t>
            </a:r>
            <a:r>
              <a:rPr lang="de-AT" sz="2800" dirty="0" smtClean="0">
                <a:latin typeface="Arial" pitchFamily="34" charset="0"/>
                <a:cs typeface="Arial" pitchFamily="34" charset="0"/>
              </a:rPr>
              <a:t>. </a:t>
            </a:r>
            <a:endParaRPr lang="de-AT" sz="2800" dirty="0">
              <a:latin typeface="Arial" pitchFamily="34" charset="0"/>
              <a:cs typeface="Arial" pitchFamily="34" charset="0"/>
            </a:endParaRPr>
          </a:p>
          <a:p>
            <a:pPr marL="0" indent="0">
              <a:buNone/>
            </a:pPr>
            <a:endParaRPr lang="de-AT" sz="2800" dirty="0" smtClean="0">
              <a:latin typeface="Arial" pitchFamily="34" charset="0"/>
              <a:cs typeface="Arial" pitchFamily="34" charset="0"/>
            </a:endParaRPr>
          </a:p>
          <a:p>
            <a:pPr marL="0" indent="0">
              <a:buNone/>
            </a:pPr>
            <a:endParaRPr lang="de-AT" sz="2800" dirty="0">
              <a:latin typeface="Arial" pitchFamily="34" charset="0"/>
              <a:cs typeface="Arial" pitchFamily="34" charset="0"/>
            </a:endParaRPr>
          </a:p>
        </p:txBody>
      </p:sp>
      <p:pic>
        <p:nvPicPr>
          <p:cNvPr id="18" name="Grafik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2154932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graphicFrame>
        <p:nvGraphicFramePr>
          <p:cNvPr id="8" name="Segnaposto contenuto 7"/>
          <p:cNvGraphicFramePr>
            <a:graphicFrameLocks noGrp="1"/>
          </p:cNvGraphicFramePr>
          <p:nvPr>
            <p:ph idx="1"/>
            <p:extLst>
              <p:ext uri="{D42A27DB-BD31-4B8C-83A1-F6EECF244321}">
                <p14:modId xmlns:p14="http://schemas.microsoft.com/office/powerpoint/2010/main" val="1186043629"/>
              </p:ext>
            </p:extLst>
          </p:nvPr>
        </p:nvGraphicFramePr>
        <p:xfrm>
          <a:off x="467544" y="1700808"/>
          <a:ext cx="8435280" cy="4277072"/>
        </p:xfrm>
        <a:graphic>
          <a:graphicData uri="http://schemas.openxmlformats.org/drawingml/2006/table">
            <a:tbl>
              <a:tblPr firstRow="1" bandRow="1">
                <a:tableStyleId>{8799B23B-EC83-4686-B30A-512413B5E67A}</a:tableStyleId>
              </a:tblPr>
              <a:tblGrid>
                <a:gridCol w="1687056"/>
                <a:gridCol w="1687056"/>
                <a:gridCol w="1687056"/>
                <a:gridCol w="1687056"/>
                <a:gridCol w="1687056"/>
              </a:tblGrid>
              <a:tr h="1069268">
                <a:tc>
                  <a:txBody>
                    <a:bodyPr/>
                    <a:lstStyle/>
                    <a:p>
                      <a:pPr algn="ctr"/>
                      <a:r>
                        <a:rPr lang="it-IT" b="0" dirty="0" err="1" smtClean="0"/>
                        <a:t>Plays</a:t>
                      </a:r>
                      <a:r>
                        <a:rPr lang="it-IT" b="0" dirty="0" smtClean="0"/>
                        <a:t> tennis</a:t>
                      </a:r>
                      <a:endParaRPr lang="it-IT" b="0" dirty="0"/>
                    </a:p>
                  </a:txBody>
                  <a:tcPr/>
                </a:tc>
                <a:tc>
                  <a:txBody>
                    <a:bodyPr/>
                    <a:lstStyle/>
                    <a:p>
                      <a:pPr algn="ctr"/>
                      <a:r>
                        <a:rPr lang="it-IT" b="0" dirty="0" err="1" smtClean="0"/>
                        <a:t>Has</a:t>
                      </a:r>
                      <a:r>
                        <a:rPr lang="it-IT" b="0" dirty="0" smtClean="0"/>
                        <a:t> </a:t>
                      </a:r>
                      <a:r>
                        <a:rPr lang="it-IT" b="0" dirty="0" err="1" smtClean="0"/>
                        <a:t>been</a:t>
                      </a:r>
                      <a:r>
                        <a:rPr lang="it-IT" b="0" dirty="0" smtClean="0"/>
                        <a:t> a boy/girl</a:t>
                      </a:r>
                      <a:r>
                        <a:rPr lang="it-IT" b="0" baseline="0" dirty="0" smtClean="0"/>
                        <a:t> scout</a:t>
                      </a:r>
                      <a:endParaRPr lang="it-IT" b="0" dirty="0"/>
                    </a:p>
                  </a:txBody>
                  <a:tcPr/>
                </a:tc>
                <a:tc>
                  <a:txBody>
                    <a:bodyPr/>
                    <a:lstStyle/>
                    <a:p>
                      <a:pPr algn="ctr"/>
                      <a:r>
                        <a:rPr lang="it-IT" b="0" dirty="0" smtClean="0"/>
                        <a:t>Like sushi</a:t>
                      </a:r>
                      <a:endParaRPr lang="it-IT" b="0" dirty="0"/>
                    </a:p>
                  </a:txBody>
                  <a:tcPr/>
                </a:tc>
                <a:tc>
                  <a:txBody>
                    <a:bodyPr/>
                    <a:lstStyle/>
                    <a:p>
                      <a:pPr algn="ctr"/>
                      <a:r>
                        <a:rPr lang="it-IT" b="0" dirty="0" err="1" smtClean="0"/>
                        <a:t>Knows</a:t>
                      </a:r>
                      <a:r>
                        <a:rPr lang="it-IT" b="0" dirty="0" smtClean="0"/>
                        <a:t> </a:t>
                      </a:r>
                      <a:r>
                        <a:rPr lang="it-IT" b="0" dirty="0" err="1" smtClean="0"/>
                        <a:t>how</a:t>
                      </a:r>
                      <a:r>
                        <a:rPr lang="it-IT" b="0" baseline="0" dirty="0" smtClean="0"/>
                        <a:t> to skate</a:t>
                      </a:r>
                      <a:endParaRPr lang="it-IT" b="0" dirty="0"/>
                    </a:p>
                  </a:txBody>
                  <a:tcPr/>
                </a:tc>
                <a:tc>
                  <a:txBody>
                    <a:bodyPr/>
                    <a:lstStyle/>
                    <a:p>
                      <a:pPr algn="ctr"/>
                      <a:r>
                        <a:rPr lang="it-IT" b="0" dirty="0" err="1" smtClean="0"/>
                        <a:t>Has</a:t>
                      </a:r>
                      <a:r>
                        <a:rPr lang="it-IT" b="0" dirty="0" smtClean="0"/>
                        <a:t> </a:t>
                      </a:r>
                      <a:r>
                        <a:rPr lang="it-IT" b="0" dirty="0" err="1" smtClean="0"/>
                        <a:t>been</a:t>
                      </a:r>
                      <a:r>
                        <a:rPr lang="it-IT" b="0" dirty="0" smtClean="0"/>
                        <a:t> to Australia</a:t>
                      </a:r>
                      <a:endParaRPr lang="it-IT" b="0" dirty="0"/>
                    </a:p>
                  </a:txBody>
                  <a:tcPr/>
                </a:tc>
              </a:tr>
              <a:tr h="1069268">
                <a:tc>
                  <a:txBody>
                    <a:bodyPr/>
                    <a:lstStyle/>
                    <a:p>
                      <a:pPr algn="ctr"/>
                      <a:r>
                        <a:rPr lang="it-IT" dirty="0" err="1" smtClean="0"/>
                        <a:t>Has</a:t>
                      </a:r>
                      <a:r>
                        <a:rPr lang="it-IT" dirty="0" smtClean="0"/>
                        <a:t> more </a:t>
                      </a:r>
                      <a:r>
                        <a:rPr lang="it-IT" dirty="0" err="1" smtClean="0"/>
                        <a:t>than</a:t>
                      </a:r>
                      <a:r>
                        <a:rPr lang="it-IT" dirty="0" smtClean="0"/>
                        <a:t> </a:t>
                      </a:r>
                      <a:r>
                        <a:rPr lang="it-IT" dirty="0" err="1" smtClean="0"/>
                        <a:t>two</a:t>
                      </a:r>
                      <a:r>
                        <a:rPr lang="it-IT" dirty="0" smtClean="0"/>
                        <a:t> </a:t>
                      </a:r>
                      <a:r>
                        <a:rPr lang="it-IT" dirty="0" err="1" smtClean="0"/>
                        <a:t>siblings</a:t>
                      </a:r>
                      <a:endParaRPr lang="it-IT" dirty="0"/>
                    </a:p>
                  </a:txBody>
                  <a:tcPr/>
                </a:tc>
                <a:tc>
                  <a:txBody>
                    <a:bodyPr/>
                    <a:lstStyle/>
                    <a:p>
                      <a:pPr algn="ctr"/>
                      <a:r>
                        <a:rPr lang="it-IT" dirty="0" err="1" smtClean="0"/>
                        <a:t>Plays</a:t>
                      </a:r>
                      <a:r>
                        <a:rPr lang="it-IT" dirty="0" smtClean="0"/>
                        <a:t> </a:t>
                      </a:r>
                      <a:r>
                        <a:rPr lang="it-IT" dirty="0" err="1" smtClean="0"/>
                        <a:t>trumpet</a:t>
                      </a:r>
                      <a:endParaRPr lang="it-IT" dirty="0"/>
                    </a:p>
                  </a:txBody>
                  <a:tcPr/>
                </a:tc>
                <a:tc>
                  <a:txBody>
                    <a:bodyPr/>
                    <a:lstStyle/>
                    <a:p>
                      <a:pPr algn="ctr"/>
                      <a:r>
                        <a:rPr lang="it-IT" dirty="0" smtClean="0"/>
                        <a:t>Can dance tango</a:t>
                      </a:r>
                      <a:endParaRPr lang="it-IT" dirty="0"/>
                    </a:p>
                  </a:txBody>
                  <a:tcPr/>
                </a:tc>
                <a:tc>
                  <a:txBody>
                    <a:bodyPr/>
                    <a:lstStyle/>
                    <a:p>
                      <a:pPr algn="ctr"/>
                      <a:r>
                        <a:rPr lang="it-IT" dirty="0" err="1" smtClean="0"/>
                        <a:t>Listens</a:t>
                      </a:r>
                      <a:r>
                        <a:rPr lang="it-IT" dirty="0" smtClean="0"/>
                        <a:t> to metal music</a:t>
                      </a:r>
                      <a:endParaRPr lang="it-IT" dirty="0"/>
                    </a:p>
                  </a:txBody>
                  <a:tcPr/>
                </a:tc>
                <a:tc>
                  <a:txBody>
                    <a:bodyPr/>
                    <a:lstStyle/>
                    <a:p>
                      <a:pPr algn="ctr"/>
                      <a:r>
                        <a:rPr lang="it-IT" dirty="0" err="1" smtClean="0"/>
                        <a:t>Watches</a:t>
                      </a:r>
                      <a:r>
                        <a:rPr lang="it-IT" dirty="0" smtClean="0"/>
                        <a:t> </a:t>
                      </a:r>
                      <a:r>
                        <a:rPr lang="it-IT" dirty="0" err="1" smtClean="0"/>
                        <a:t>Sunday</a:t>
                      </a:r>
                      <a:r>
                        <a:rPr lang="it-IT" dirty="0" smtClean="0"/>
                        <a:t> football</a:t>
                      </a:r>
                      <a:endParaRPr lang="it-IT" dirty="0"/>
                    </a:p>
                  </a:txBody>
                  <a:tcPr/>
                </a:tc>
              </a:tr>
              <a:tr h="1069268">
                <a:tc>
                  <a:txBody>
                    <a:bodyPr/>
                    <a:lstStyle/>
                    <a:p>
                      <a:pPr algn="ctr"/>
                      <a:r>
                        <a:rPr lang="it-IT" dirty="0" smtClean="0"/>
                        <a:t>Can play </a:t>
                      </a:r>
                      <a:r>
                        <a:rPr lang="it-IT" dirty="0" err="1" smtClean="0"/>
                        <a:t>chess</a:t>
                      </a:r>
                      <a:endParaRPr lang="it-IT" dirty="0"/>
                    </a:p>
                  </a:txBody>
                  <a:tcPr/>
                </a:tc>
                <a:tc>
                  <a:txBody>
                    <a:bodyPr/>
                    <a:lstStyle/>
                    <a:p>
                      <a:pPr algn="ctr"/>
                      <a:r>
                        <a:rPr lang="it-IT" dirty="0" err="1" smtClean="0"/>
                        <a:t>Has</a:t>
                      </a:r>
                      <a:r>
                        <a:rPr lang="it-IT" dirty="0" smtClean="0"/>
                        <a:t> a </a:t>
                      </a:r>
                      <a:r>
                        <a:rPr lang="it-IT" dirty="0" err="1" smtClean="0"/>
                        <a:t>tatoo</a:t>
                      </a:r>
                      <a:endParaRPr lang="it-IT" dirty="0"/>
                    </a:p>
                  </a:txBody>
                  <a:tcPr/>
                </a:tc>
                <a:tc>
                  <a:txBody>
                    <a:bodyPr/>
                    <a:lstStyle/>
                    <a:p>
                      <a:pPr algn="ctr"/>
                      <a:r>
                        <a:rPr lang="it-IT" dirty="0" err="1" smtClean="0"/>
                        <a:t>Has</a:t>
                      </a:r>
                      <a:r>
                        <a:rPr lang="it-IT" dirty="0" smtClean="0"/>
                        <a:t> a </a:t>
                      </a:r>
                      <a:r>
                        <a:rPr lang="it-IT" dirty="0" err="1" smtClean="0"/>
                        <a:t>twitter</a:t>
                      </a:r>
                      <a:r>
                        <a:rPr lang="it-IT" dirty="0" smtClean="0"/>
                        <a:t> account</a:t>
                      </a:r>
                      <a:endParaRPr lang="it-IT" dirty="0"/>
                    </a:p>
                  </a:txBody>
                  <a:tcPr/>
                </a:tc>
                <a:tc>
                  <a:txBody>
                    <a:bodyPr/>
                    <a:lstStyle/>
                    <a:p>
                      <a:pPr algn="ctr"/>
                      <a:r>
                        <a:rPr lang="it-IT" dirty="0" err="1" smtClean="0"/>
                        <a:t>Likes</a:t>
                      </a:r>
                      <a:r>
                        <a:rPr lang="it-IT" dirty="0" smtClean="0"/>
                        <a:t> to </a:t>
                      </a:r>
                      <a:r>
                        <a:rPr lang="it-IT" dirty="0" err="1" smtClean="0"/>
                        <a:t>swim</a:t>
                      </a:r>
                      <a:endParaRPr lang="it-IT" dirty="0"/>
                    </a:p>
                  </a:txBody>
                  <a:tcPr/>
                </a:tc>
                <a:tc>
                  <a:txBody>
                    <a:bodyPr/>
                    <a:lstStyle/>
                    <a:p>
                      <a:pPr algn="ctr"/>
                      <a:r>
                        <a:rPr lang="it-IT" dirty="0" err="1" smtClean="0"/>
                        <a:t>Is</a:t>
                      </a:r>
                      <a:r>
                        <a:rPr lang="it-IT" dirty="0" smtClean="0"/>
                        <a:t> a </a:t>
                      </a:r>
                      <a:r>
                        <a:rPr lang="it-IT" dirty="0" err="1" smtClean="0"/>
                        <a:t>good</a:t>
                      </a:r>
                      <a:r>
                        <a:rPr lang="it-IT" baseline="0" dirty="0" smtClean="0"/>
                        <a:t> </a:t>
                      </a:r>
                      <a:r>
                        <a:rPr lang="it-IT" baseline="0" dirty="0" err="1" smtClean="0"/>
                        <a:t>singer</a:t>
                      </a:r>
                      <a:endParaRPr lang="it-IT" dirty="0"/>
                    </a:p>
                  </a:txBody>
                  <a:tcPr/>
                </a:tc>
              </a:tr>
              <a:tr h="1069268">
                <a:tc>
                  <a:txBody>
                    <a:bodyPr/>
                    <a:lstStyle/>
                    <a:p>
                      <a:pPr algn="ctr"/>
                      <a:r>
                        <a:rPr lang="it-IT" dirty="0" err="1" smtClean="0"/>
                        <a:t>Grew</a:t>
                      </a:r>
                      <a:r>
                        <a:rPr lang="it-IT" dirty="0" smtClean="0"/>
                        <a:t> up in a farm</a:t>
                      </a:r>
                      <a:endParaRPr lang="it-IT" dirty="0"/>
                    </a:p>
                  </a:txBody>
                  <a:tcPr/>
                </a:tc>
                <a:tc>
                  <a:txBody>
                    <a:bodyPr/>
                    <a:lstStyle/>
                    <a:p>
                      <a:pPr algn="ctr"/>
                      <a:r>
                        <a:rPr lang="it-IT" dirty="0" err="1" smtClean="0"/>
                        <a:t>Has</a:t>
                      </a:r>
                      <a:r>
                        <a:rPr lang="it-IT" dirty="0" smtClean="0"/>
                        <a:t> a dog</a:t>
                      </a:r>
                      <a:endParaRPr lang="it-IT" dirty="0"/>
                    </a:p>
                  </a:txBody>
                  <a:tcPr/>
                </a:tc>
                <a:tc>
                  <a:txBody>
                    <a:bodyPr/>
                    <a:lstStyle/>
                    <a:p>
                      <a:pPr algn="ctr"/>
                      <a:r>
                        <a:rPr lang="it-IT" dirty="0" err="1" smtClean="0"/>
                        <a:t>Has</a:t>
                      </a:r>
                      <a:r>
                        <a:rPr lang="it-IT" baseline="0" dirty="0" smtClean="0"/>
                        <a:t> a </a:t>
                      </a:r>
                      <a:r>
                        <a:rPr lang="it-IT" baseline="0" dirty="0" err="1" smtClean="0"/>
                        <a:t>child</a:t>
                      </a:r>
                      <a:endParaRPr lang="it-IT" dirty="0"/>
                    </a:p>
                  </a:txBody>
                  <a:tcPr/>
                </a:tc>
                <a:tc>
                  <a:txBody>
                    <a:bodyPr/>
                    <a:lstStyle/>
                    <a:p>
                      <a:pPr algn="ctr"/>
                      <a:r>
                        <a:rPr lang="it-IT" dirty="0" err="1" smtClean="0"/>
                        <a:t>Has</a:t>
                      </a:r>
                      <a:r>
                        <a:rPr lang="it-IT" dirty="0" smtClean="0"/>
                        <a:t> an</a:t>
                      </a:r>
                      <a:r>
                        <a:rPr lang="it-IT" baseline="0" dirty="0" smtClean="0"/>
                        <a:t> </a:t>
                      </a:r>
                      <a:r>
                        <a:rPr lang="it-IT" baseline="0" dirty="0" err="1" smtClean="0"/>
                        <a:t>interest</a:t>
                      </a:r>
                      <a:r>
                        <a:rPr lang="it-IT" baseline="0" dirty="0" smtClean="0"/>
                        <a:t> in </a:t>
                      </a:r>
                      <a:r>
                        <a:rPr lang="it-IT" baseline="0" dirty="0" err="1" smtClean="0"/>
                        <a:t>climate</a:t>
                      </a:r>
                      <a:r>
                        <a:rPr lang="it-IT" baseline="0" dirty="0" smtClean="0"/>
                        <a:t> </a:t>
                      </a:r>
                      <a:r>
                        <a:rPr lang="it-IT" baseline="0" dirty="0" err="1" smtClean="0"/>
                        <a:t>change</a:t>
                      </a:r>
                      <a:endParaRPr lang="it-IT" dirty="0"/>
                    </a:p>
                  </a:txBody>
                  <a:tcPr/>
                </a:tc>
                <a:tc>
                  <a:txBody>
                    <a:bodyPr/>
                    <a:lstStyle/>
                    <a:p>
                      <a:pPr algn="ctr"/>
                      <a:r>
                        <a:rPr lang="it-IT" dirty="0" err="1" smtClean="0"/>
                        <a:t>Is</a:t>
                      </a:r>
                      <a:r>
                        <a:rPr lang="it-IT" dirty="0" smtClean="0"/>
                        <a:t> </a:t>
                      </a:r>
                      <a:r>
                        <a:rPr lang="it-IT" dirty="0" err="1" smtClean="0"/>
                        <a:t>good</a:t>
                      </a:r>
                      <a:r>
                        <a:rPr lang="it-IT" dirty="0" smtClean="0"/>
                        <a:t> in </a:t>
                      </a:r>
                      <a:r>
                        <a:rPr lang="it-IT" dirty="0" err="1" smtClean="0"/>
                        <a:t>math</a:t>
                      </a:r>
                      <a:endParaRPr lang="it-IT" dirty="0"/>
                    </a:p>
                  </a:txBody>
                  <a:tcPr/>
                </a:tc>
              </a:tr>
            </a:tbl>
          </a:graphicData>
        </a:graphic>
      </p:graphicFrame>
      <p:sp>
        <p:nvSpPr>
          <p:cNvPr id="9" name="CasellaDiTesto 8"/>
          <p:cNvSpPr txBox="1"/>
          <p:nvPr/>
        </p:nvSpPr>
        <p:spPr>
          <a:xfrm>
            <a:off x="683568" y="1196752"/>
            <a:ext cx="1187194" cy="461665"/>
          </a:xfrm>
          <a:prstGeom prst="rect">
            <a:avLst/>
          </a:prstGeom>
          <a:noFill/>
        </p:spPr>
        <p:txBody>
          <a:bodyPr wrap="none" rtlCol="0">
            <a:spAutoFit/>
          </a:bodyPr>
          <a:lstStyle/>
          <a:p>
            <a:r>
              <a:rPr lang="it-IT" sz="2400" dirty="0" smtClean="0"/>
              <a:t>Sample:</a:t>
            </a:r>
            <a:endParaRPr lang="it-IT" sz="2400" dirty="0"/>
          </a:p>
        </p:txBody>
      </p:sp>
      <p:pic>
        <p:nvPicPr>
          <p:cNvPr id="10" name="Grafik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1354166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lstStyle/>
          <a:p>
            <a:pPr marL="0" indent="0" algn="just">
              <a:buNone/>
            </a:pPr>
            <a:r>
              <a:rPr lang="en-GB" dirty="0" smtClean="0"/>
              <a:t>Participants will then go around asking one another if they reflect the statements on the table. If they do, their name should be written under the specific statement. The first one that completes the table wins!</a:t>
            </a:r>
          </a:p>
          <a:p>
            <a:pPr marL="0" indent="0" algn="just">
              <a:buNone/>
            </a:pPr>
            <a:endParaRPr lang="en-GB" dirty="0"/>
          </a:p>
          <a:p>
            <a:pPr marL="0" indent="0" algn="just">
              <a:buNone/>
            </a:pPr>
            <a:r>
              <a:rPr lang="en-GB" dirty="0" smtClean="0"/>
              <a:t>The facilitator will read it loud in order to check the right answers.</a:t>
            </a:r>
            <a:endParaRPr lang="en-GB" dirty="0"/>
          </a:p>
        </p:txBody>
      </p:sp>
      <p:pic>
        <p:nvPicPr>
          <p:cNvPr id="4" name="Grafik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892103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it-IT" dirty="0" err="1"/>
              <a:t>Ice</a:t>
            </a:r>
            <a:r>
              <a:rPr lang="it-IT" dirty="0"/>
              <a:t>-breaking </a:t>
            </a:r>
            <a:r>
              <a:rPr lang="it-IT" dirty="0" err="1"/>
              <a:t>techniques</a:t>
            </a:r>
            <a:endParaRPr lang="de-AT" dirty="0"/>
          </a:p>
        </p:txBody>
      </p:sp>
      <p:sp>
        <p:nvSpPr>
          <p:cNvPr id="9" name="Inhaltsplatzhalter 2"/>
          <p:cNvSpPr txBox="1">
            <a:spLocks/>
          </p:cNvSpPr>
          <p:nvPr/>
        </p:nvSpPr>
        <p:spPr>
          <a:xfrm>
            <a:off x="382080" y="1700808"/>
            <a:ext cx="5774096"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GB" sz="2800" dirty="0" smtClean="0">
                <a:latin typeface="Arial" pitchFamily="34" charset="0"/>
                <a:cs typeface="Arial" pitchFamily="34" charset="0"/>
              </a:rPr>
              <a:t>This tool is very flexible since the statements can be adapted to the topic of the project/event and to the purpose of your activity.  </a:t>
            </a:r>
          </a:p>
          <a:p>
            <a:pPr marL="0" indent="0" algn="just">
              <a:buNone/>
            </a:pPr>
            <a:endParaRPr lang="en-GB" sz="2800" dirty="0" smtClean="0">
              <a:latin typeface="Arial" pitchFamily="34" charset="0"/>
              <a:cs typeface="Arial" pitchFamily="34" charset="0"/>
            </a:endParaRPr>
          </a:p>
          <a:p>
            <a:pPr marL="0" indent="0" algn="just">
              <a:buNone/>
            </a:pPr>
            <a:r>
              <a:rPr lang="en-GB" sz="2800" dirty="0" smtClean="0">
                <a:latin typeface="Arial" pitchFamily="34" charset="0"/>
                <a:cs typeface="Arial" pitchFamily="34" charset="0"/>
              </a:rPr>
              <a:t>It is particularly suitable for large groups. </a:t>
            </a:r>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9664" y="2276872"/>
            <a:ext cx="2808312" cy="2808312"/>
          </a:xfrm>
          <a:prstGeom prst="rect">
            <a:avLst/>
          </a:prstGeom>
        </p:spPr>
      </p:pic>
      <p:pic>
        <p:nvPicPr>
          <p:cNvPr id="8"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1644751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lstStyle/>
          <a:p>
            <a:pPr marL="0" indent="0" algn="ctr">
              <a:buNone/>
            </a:pPr>
            <a:r>
              <a:rPr lang="en-GB" sz="2800" dirty="0" smtClean="0"/>
              <a:t>Now you are ready to organise your ice-breaking technique!</a:t>
            </a:r>
          </a:p>
          <a:p>
            <a:pPr marL="0" indent="0" algn="ctr">
              <a:buNone/>
            </a:pPr>
            <a:r>
              <a:rPr lang="en-GB" sz="2800" dirty="0" smtClean="0"/>
              <a:t>Please do not forget to share your experience on the PACE platform!</a:t>
            </a:r>
          </a:p>
          <a:p>
            <a:pPr marL="0" indent="0" algn="ctr">
              <a:buNone/>
            </a:pPr>
            <a:endParaRPr lang="it-IT" dirty="0"/>
          </a:p>
          <a:p>
            <a:pPr marL="0" indent="0" algn="ctr">
              <a:buNone/>
            </a:pPr>
            <a:endParaRPr lang="it-IT" dirty="0"/>
          </a:p>
        </p:txBody>
      </p:sp>
      <p:pic>
        <p:nvPicPr>
          <p:cNvPr id="4" name="Immagine 3" descr="cropped-winnners-partners.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9512" y="3501008"/>
            <a:ext cx="8781463" cy="2520280"/>
          </a:xfrm>
          <a:prstGeom prst="rect">
            <a:avLst/>
          </a:prstGeom>
          <a:ln>
            <a:solidFill>
              <a:srgbClr val="9BBB59"/>
            </a:solidFill>
          </a:ln>
        </p:spPr>
      </p:pic>
      <p:pic>
        <p:nvPicPr>
          <p:cNvPr id="5"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511641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Ice-breaking</a:t>
            </a:r>
            <a:r>
              <a:rPr lang="de-AT" dirty="0" smtClean="0"/>
              <a:t> </a:t>
            </a:r>
            <a:r>
              <a:rPr lang="de-AT" dirty="0" err="1" smtClean="0"/>
              <a:t>techniques</a:t>
            </a:r>
            <a:endParaRPr lang="de-AT"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060848"/>
            <a:ext cx="2919148" cy="2880320"/>
          </a:xfrm>
          <a:prstGeom prst="rect">
            <a:avLst/>
          </a:prstGeom>
        </p:spPr>
      </p:pic>
      <p:sp>
        <p:nvSpPr>
          <p:cNvPr id="6" name="Inhaltsplatzhalter 5"/>
          <p:cNvSpPr>
            <a:spLocks noGrp="1"/>
          </p:cNvSpPr>
          <p:nvPr>
            <p:ph idx="1"/>
          </p:nvPr>
        </p:nvSpPr>
        <p:spPr>
          <a:xfrm>
            <a:off x="457200" y="1600200"/>
            <a:ext cx="5410944" cy="4525963"/>
          </a:xfrm>
        </p:spPr>
        <p:txBody>
          <a:bodyPr>
            <a:normAutofit lnSpcReduction="10000"/>
          </a:bodyPr>
          <a:lstStyle/>
          <a:p>
            <a:pPr marL="0" indent="0" algn="just">
              <a:buNone/>
            </a:pPr>
            <a:r>
              <a:rPr lang="en-GB" sz="2800" dirty="0" smtClean="0">
                <a:cs typeface="Arial" pitchFamily="34" charset="0"/>
              </a:rPr>
              <a:t>Ice-breaking techniques can be an effective way to start a training session, a workshop, an event as well the kick-off meeting. </a:t>
            </a:r>
          </a:p>
          <a:p>
            <a:pPr marL="0" indent="0" algn="just">
              <a:buNone/>
            </a:pPr>
            <a:endParaRPr lang="en-GB" sz="2800" dirty="0">
              <a:cs typeface="Arial" pitchFamily="34" charset="0"/>
            </a:endParaRPr>
          </a:p>
          <a:p>
            <a:pPr marL="0" indent="0" algn="just">
              <a:buNone/>
            </a:pPr>
            <a:r>
              <a:rPr lang="en-GB" sz="2800" dirty="0" smtClean="0">
                <a:cs typeface="Arial" pitchFamily="34" charset="0"/>
              </a:rPr>
              <a:t>They are a powerful communication and team-building tool, they help participants getting to know each other and feeling involved in the event. </a:t>
            </a:r>
          </a:p>
          <a:p>
            <a:pPr marL="0" indent="0">
              <a:buNone/>
            </a:pPr>
            <a:endParaRPr lang="en-GB" sz="2800" dirty="0" smtClean="0">
              <a:latin typeface="Arial" pitchFamily="34" charset="0"/>
              <a:cs typeface="Arial" pitchFamily="34" charset="0"/>
            </a:endParaRPr>
          </a:p>
          <a:p>
            <a:pPr marL="0" indent="0">
              <a:buNone/>
            </a:pPr>
            <a:endParaRPr lang="en-GB" sz="2800" dirty="0">
              <a:latin typeface="Arial" pitchFamily="34" charset="0"/>
              <a:cs typeface="Arial" pitchFamily="34" charset="0"/>
            </a:endParaRPr>
          </a:p>
        </p:txBody>
      </p:sp>
      <p:pic>
        <p:nvPicPr>
          <p:cNvPr id="7"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1774794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lstStyle/>
          <a:p>
            <a:pPr marL="0" indent="0" algn="just">
              <a:buNone/>
            </a:pPr>
            <a:r>
              <a:rPr lang="en-GB" dirty="0" smtClean="0"/>
              <a:t>These techniques are often applied in European projects to ease group contribution to meetings and events, especially when participants do not know each other, come from different countries and, in general, have a different background. </a:t>
            </a:r>
          </a:p>
          <a:p>
            <a:pPr marL="0" indent="0" algn="just">
              <a:buNone/>
            </a:pPr>
            <a:endParaRPr lang="en-GB" dirty="0" smtClean="0"/>
          </a:p>
          <a:p>
            <a:pPr marL="0" indent="0" algn="just">
              <a:buNone/>
            </a:pPr>
            <a:r>
              <a:rPr lang="en-GB" dirty="0" smtClean="0"/>
              <a:t>Let’s see some practical examples of such techniques! </a:t>
            </a:r>
            <a:endParaRPr lang="en-GB" dirty="0"/>
          </a:p>
        </p:txBody>
      </p:sp>
      <p:pic>
        <p:nvPicPr>
          <p:cNvPr id="4"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353997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lstStyle/>
          <a:p>
            <a:pPr marL="0" indent="0">
              <a:buNone/>
            </a:pPr>
            <a:r>
              <a:rPr lang="en-GB" b="1" dirty="0"/>
              <a:t>Exercise 1</a:t>
            </a:r>
          </a:p>
          <a:p>
            <a:pPr marL="0" indent="0">
              <a:buNone/>
            </a:pPr>
            <a:r>
              <a:rPr lang="en-GB" b="1" dirty="0"/>
              <a:t>“What makes you special“?</a:t>
            </a:r>
          </a:p>
          <a:p>
            <a:pPr marL="0" indent="0">
              <a:buNone/>
            </a:pPr>
            <a:endParaRPr lang="en-GB" dirty="0"/>
          </a:p>
          <a:p>
            <a:pPr marL="0" indent="0">
              <a:buNone/>
            </a:pPr>
            <a:r>
              <a:rPr lang="en-GB" dirty="0"/>
              <a:t>Ask participants to briefly present him/herself (name, country or city of origin, job, institution) and to say one thing that makes them special. </a:t>
            </a:r>
            <a:r>
              <a:rPr lang="en-GB" dirty="0" smtClean="0"/>
              <a:t>It can be a hobby, a life-experience, a skill or any other characteristic that makes them unique. </a:t>
            </a:r>
            <a:endParaRPr lang="en-GB" dirty="0"/>
          </a:p>
          <a:p>
            <a:endParaRPr lang="it-IT" dirty="0"/>
          </a:p>
        </p:txBody>
      </p:sp>
      <p:pic>
        <p:nvPicPr>
          <p:cNvPr id="4"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2468661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normAutofit fontScale="92500"/>
          </a:bodyPr>
          <a:lstStyle/>
          <a:p>
            <a:pPr marL="0" indent="0" algn="just">
              <a:buNone/>
            </a:pPr>
            <a:r>
              <a:rPr lang="en-GB" dirty="0" smtClean="0"/>
              <a:t>This exercise helps finding common interests and give a nice opening topic for future communications. It is a quite flexible tool since what you ask from them can be easily modified according to the situation. </a:t>
            </a:r>
          </a:p>
          <a:p>
            <a:pPr marL="0" indent="0" algn="just">
              <a:buNone/>
            </a:pPr>
            <a:endParaRPr lang="en-GB" dirty="0" smtClean="0"/>
          </a:p>
          <a:p>
            <a:pPr marL="0" indent="0" algn="just">
              <a:buNone/>
            </a:pPr>
            <a:r>
              <a:rPr lang="en-GB" dirty="0" smtClean="0"/>
              <a:t>It can also be played with a wool pile that is thrown from one participant to another highlighting the connections and the potential for networking. </a:t>
            </a:r>
          </a:p>
          <a:p>
            <a:pPr marL="0" indent="0">
              <a:buNone/>
            </a:pPr>
            <a:endParaRPr lang="it-IT" dirty="0"/>
          </a:p>
          <a:p>
            <a:pPr marL="0" indent="0">
              <a:buNone/>
            </a:pPr>
            <a:endParaRPr lang="it-IT" dirty="0"/>
          </a:p>
        </p:txBody>
      </p:sp>
      <p:pic>
        <p:nvPicPr>
          <p:cNvPr id="4"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4196228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pic>
        <p:nvPicPr>
          <p:cNvPr id="4" name="Segnaposto contenuto 3" descr="wool pile 2.jpg"/>
          <p:cNvPicPr>
            <a:picLocks noGrp="1" noChangeAspect="1"/>
          </p:cNvPicPr>
          <p:nvPr>
            <p:ph idx="1"/>
          </p:nvPr>
        </p:nvPicPr>
        <p:blipFill>
          <a:blip r:embed="rId2">
            <a:extLst>
              <a:ext uri="{28A0092B-C50C-407E-A947-70E740481C1C}">
                <a14:useLocalDpi xmlns:a14="http://schemas.microsoft.com/office/drawing/2010/main" val="0"/>
              </a:ext>
            </a:extLst>
          </a:blip>
          <a:srcRect t="12669" b="12669"/>
          <a:stretch>
            <a:fillRect/>
          </a:stretch>
        </p:blipFill>
        <p:spPr>
          <a:ln w="28575" cmpd="sng">
            <a:solidFill>
              <a:schemeClr val="accent3"/>
            </a:solidFill>
          </a:ln>
        </p:spPr>
      </p:pic>
      <p:pic>
        <p:nvPicPr>
          <p:cNvPr id="5" name="Grafi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3262579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err="1" smtClean="0"/>
              <a:t>Ice-breaking</a:t>
            </a:r>
            <a:r>
              <a:rPr lang="de-AT" dirty="0" smtClean="0"/>
              <a:t> </a:t>
            </a:r>
            <a:r>
              <a:rPr lang="de-AT" dirty="0" err="1" smtClean="0"/>
              <a:t>techniques</a:t>
            </a:r>
            <a:endParaRPr lang="de-AT" dirty="0"/>
          </a:p>
        </p:txBody>
      </p:sp>
      <p:pic>
        <p:nvPicPr>
          <p:cNvPr id="6" name="Inhaltsplatzhalt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0232" y="2060848"/>
            <a:ext cx="2271222" cy="2977823"/>
          </a:xfrm>
        </p:spPr>
      </p:pic>
      <p:sp>
        <p:nvSpPr>
          <p:cNvPr id="11" name="Inhaltsplatzhalter 2"/>
          <p:cNvSpPr txBox="1">
            <a:spLocks/>
          </p:cNvSpPr>
          <p:nvPr/>
        </p:nvSpPr>
        <p:spPr>
          <a:xfrm>
            <a:off x="382080" y="1700808"/>
            <a:ext cx="6494176"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GB" dirty="0" smtClean="0"/>
          </a:p>
        </p:txBody>
      </p:sp>
      <p:pic>
        <p:nvPicPr>
          <p:cNvPr id="13" name="Grafik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
        <p:nvSpPr>
          <p:cNvPr id="5" name="CasellaDiTesto 4"/>
          <p:cNvSpPr txBox="1"/>
          <p:nvPr/>
        </p:nvSpPr>
        <p:spPr>
          <a:xfrm>
            <a:off x="467544" y="1412776"/>
            <a:ext cx="6120680" cy="5878532"/>
          </a:xfrm>
          <a:prstGeom prst="rect">
            <a:avLst/>
          </a:prstGeom>
          <a:noFill/>
        </p:spPr>
        <p:txBody>
          <a:bodyPr wrap="square" rtlCol="0">
            <a:spAutoFit/>
          </a:bodyPr>
          <a:lstStyle/>
          <a:p>
            <a:pPr algn="just"/>
            <a:r>
              <a:rPr lang="en-GB" sz="3200" b="1" dirty="0" smtClean="0"/>
              <a:t>Exercise 2</a:t>
            </a:r>
          </a:p>
          <a:p>
            <a:pPr algn="just"/>
            <a:r>
              <a:rPr lang="en-GB" sz="3200" b="1" dirty="0" smtClean="0"/>
              <a:t>“Guess who…?”</a:t>
            </a:r>
          </a:p>
          <a:p>
            <a:pPr algn="just"/>
            <a:endParaRPr lang="en-GB" sz="2600" dirty="0" smtClean="0"/>
          </a:p>
          <a:p>
            <a:pPr algn="just"/>
            <a:r>
              <a:rPr lang="en-GB" sz="2600" dirty="0" smtClean="0"/>
              <a:t>Prepare a set of cardboards and distribute one to each participant. Then ask participants to write on the cardboard three things about them. The three things should be curious, peculiar and unique. The cardboards should be anonymous. </a:t>
            </a:r>
          </a:p>
          <a:p>
            <a:pPr algn="just"/>
            <a:endParaRPr lang="en-GB" sz="2600" dirty="0" smtClean="0"/>
          </a:p>
          <a:p>
            <a:pPr algn="just"/>
            <a:r>
              <a:rPr lang="en-GB" sz="2600" dirty="0" smtClean="0"/>
              <a:t>Then, collect all the cardboards and put them on a board or on the wall.  </a:t>
            </a:r>
          </a:p>
          <a:p>
            <a:pPr algn="just"/>
            <a:endParaRPr lang="en-GB" sz="2300" dirty="0" smtClean="0"/>
          </a:p>
          <a:p>
            <a:pPr algn="just"/>
            <a:endParaRPr lang="en-GB" sz="2300" dirty="0"/>
          </a:p>
        </p:txBody>
      </p:sp>
    </p:spTree>
    <p:extLst>
      <p:ext uri="{BB962C8B-B14F-4D97-AF65-F5344CB8AC3E}">
        <p14:creationId xmlns:p14="http://schemas.microsoft.com/office/powerpoint/2010/main" val="585804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lstStyle/>
          <a:p>
            <a:pPr marL="0" indent="0" algn="just">
              <a:buNone/>
            </a:pPr>
            <a:r>
              <a:rPr lang="en-GB" dirty="0"/>
              <a:t>At this point participants should gather in front of all the cardboards and the facilitator shall read one cardboard at the time and let the participants guess who it belongs to. </a:t>
            </a:r>
            <a:endParaRPr lang="en-GB" dirty="0" smtClean="0"/>
          </a:p>
          <a:p>
            <a:pPr marL="0" indent="0" algn="just">
              <a:buNone/>
            </a:pPr>
            <a:endParaRPr lang="en-GB" dirty="0"/>
          </a:p>
          <a:p>
            <a:pPr marL="0" indent="0" algn="just">
              <a:buNone/>
            </a:pPr>
            <a:r>
              <a:rPr lang="en-GB" dirty="0" smtClean="0"/>
              <a:t>Once the right participant has been identified, he/she shall eventually explain a bit the cardboard. </a:t>
            </a:r>
            <a:endParaRPr lang="en-GB" dirty="0"/>
          </a:p>
          <a:p>
            <a:endParaRPr lang="it-IT" dirty="0"/>
          </a:p>
        </p:txBody>
      </p:sp>
      <p:pic>
        <p:nvPicPr>
          <p:cNvPr id="4" name="Grafik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spTree>
    <p:extLst>
      <p:ext uri="{BB962C8B-B14F-4D97-AF65-F5344CB8AC3E}">
        <p14:creationId xmlns:p14="http://schemas.microsoft.com/office/powerpoint/2010/main" val="2325472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Ice</a:t>
            </a:r>
            <a:r>
              <a:rPr lang="it-IT" dirty="0" smtClean="0"/>
              <a:t>-breaking </a:t>
            </a:r>
            <a:r>
              <a:rPr lang="it-IT" dirty="0" err="1" smtClean="0"/>
              <a:t>techniques</a:t>
            </a:r>
            <a:endParaRPr lang="it-IT" dirty="0"/>
          </a:p>
        </p:txBody>
      </p:sp>
      <p:sp>
        <p:nvSpPr>
          <p:cNvPr id="3" name="Segnaposto contenuto 2"/>
          <p:cNvSpPr>
            <a:spLocks noGrp="1"/>
          </p:cNvSpPr>
          <p:nvPr>
            <p:ph idx="1"/>
          </p:nvPr>
        </p:nvSpPr>
        <p:spPr/>
        <p:txBody>
          <a:bodyPr/>
          <a:lstStyle/>
          <a:p>
            <a:pPr marL="0" indent="0" algn="just">
              <a:buNone/>
            </a:pPr>
            <a:r>
              <a:rPr lang="en-GB" sz="3000" dirty="0" smtClean="0"/>
              <a:t>This exercise is usually fun, it makes people laugh together and establishes a nice working environment. All characteristics are then good conversation openings</a:t>
            </a:r>
            <a:r>
              <a:rPr lang="it-IT" sz="3000" dirty="0" smtClean="0"/>
              <a:t>. </a:t>
            </a:r>
          </a:p>
          <a:p>
            <a:pPr marL="0" indent="0" algn="just">
              <a:buNone/>
            </a:pPr>
            <a:endParaRPr lang="it-IT" dirty="0"/>
          </a:p>
        </p:txBody>
      </p:sp>
      <p:pic>
        <p:nvPicPr>
          <p:cNvPr id="4" name="Grafik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381328"/>
            <a:ext cx="1584176" cy="351590"/>
          </a:xfrm>
          <a:prstGeom prst="rect">
            <a:avLst/>
          </a:prstGeom>
        </p:spPr>
      </p:pic>
      <p:pic>
        <p:nvPicPr>
          <p:cNvPr id="5" name="Immagine 4" descr="cropped-Header-EU-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645024"/>
            <a:ext cx="8064896" cy="2498819"/>
          </a:xfrm>
          <a:prstGeom prst="rect">
            <a:avLst/>
          </a:prstGeom>
          <a:ln>
            <a:solidFill>
              <a:srgbClr val="9BBB59"/>
            </a:solidFill>
          </a:ln>
        </p:spPr>
      </p:pic>
    </p:spTree>
    <p:extLst>
      <p:ext uri="{BB962C8B-B14F-4D97-AF65-F5344CB8AC3E}">
        <p14:creationId xmlns:p14="http://schemas.microsoft.com/office/powerpoint/2010/main" val="1728745384"/>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603</Words>
  <Application>Microsoft Office PowerPoint</Application>
  <PresentationFormat>Bildschirmpräsentation (4:3)</PresentationFormat>
  <Paragraphs>71</Paragraphs>
  <Slides>14</Slides>
  <Notes>0</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Larissa</vt:lpstr>
      <vt:lpstr>Ice-breaking techniques:  a few practical examples </vt:lpstr>
      <vt:lpstr>Ice-breaking techniques</vt:lpstr>
      <vt:lpstr>Ice-breaking techniques</vt:lpstr>
      <vt:lpstr>Ice-breaking techniques</vt:lpstr>
      <vt:lpstr>Ice-breaking techniques</vt:lpstr>
      <vt:lpstr>Ice-breaking techniques</vt:lpstr>
      <vt:lpstr>Ice-breaking techniques</vt:lpstr>
      <vt:lpstr>Ice-breaking techniques</vt:lpstr>
      <vt:lpstr>Ice-breaking techniques</vt:lpstr>
      <vt:lpstr>Administer</vt:lpstr>
      <vt:lpstr>Ice-breaking techniques</vt:lpstr>
      <vt:lpstr>Ice-breaking techniques</vt:lpstr>
      <vt:lpstr>Ice-breaking techniques</vt:lpstr>
      <vt:lpstr>Ice-breaking techniques</vt:lpstr>
    </vt:vector>
  </TitlesOfParts>
  <Company>DB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Ziegler Jennifer</dc:creator>
  <cp:lastModifiedBy>Satke Maren</cp:lastModifiedBy>
  <cp:revision>29</cp:revision>
  <dcterms:created xsi:type="dcterms:W3CDTF">2014-03-07T09:40:56Z</dcterms:created>
  <dcterms:modified xsi:type="dcterms:W3CDTF">2015-06-08T08:26:58Z</dcterms:modified>
</cp:coreProperties>
</file>